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5"/>
  </p:notesMasterIdLst>
  <p:handoutMasterIdLst>
    <p:handoutMasterId r:id="rId26"/>
  </p:handoutMasterIdLst>
  <p:sldIdLst>
    <p:sldId id="277" r:id="rId4"/>
    <p:sldId id="399" r:id="rId5"/>
    <p:sldId id="400" r:id="rId6"/>
    <p:sldId id="408" r:id="rId7"/>
    <p:sldId id="401" r:id="rId8"/>
    <p:sldId id="402" r:id="rId9"/>
    <p:sldId id="403" r:id="rId10"/>
    <p:sldId id="409" r:id="rId11"/>
    <p:sldId id="410" r:id="rId12"/>
    <p:sldId id="404" r:id="rId13"/>
    <p:sldId id="411" r:id="rId14"/>
    <p:sldId id="415" r:id="rId15"/>
    <p:sldId id="414" r:id="rId16"/>
    <p:sldId id="413" r:id="rId17"/>
    <p:sldId id="412" r:id="rId18"/>
    <p:sldId id="416" r:id="rId19"/>
    <p:sldId id="405" r:id="rId20"/>
    <p:sldId id="406" r:id="rId21"/>
    <p:sldId id="407" r:id="rId22"/>
    <p:sldId id="417" r:id="rId23"/>
    <p:sldId id="41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4c1e169d8bc005c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93" d="100"/>
          <a:sy n="93" d="100"/>
        </p:scale>
        <p:origin x="528"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8T01:43:04.027" idx="1">
    <p:pos x="5265" y="493"/>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5/9/2021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5/9/2021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themoviedb.org/documentation/api"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i="1" dirty="0">
                <a:solidFill>
                  <a:srgbClr val="000000"/>
                </a:solidFill>
              </a:rPr>
              <a:t>Computer Science(Big Data Analytics)</a:t>
            </a: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Movie Recommendation System</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393794" y="4713444"/>
            <a:ext cx="4165664" cy="1015663"/>
          </a:xfrm>
          <a:prstGeom prst="rect">
            <a:avLst/>
          </a:prstGeom>
          <a:noFill/>
        </p:spPr>
        <p:txBody>
          <a:bodyPr wrap="square" rtlCol="0">
            <a:spAutoFit/>
          </a:bodyPr>
          <a:lstStyle/>
          <a:p>
            <a:r>
              <a:rPr lang="en-US" sz="2000" b="1" dirty="0"/>
              <a:t>Submitted by: </a:t>
            </a:r>
          </a:p>
          <a:p>
            <a:r>
              <a:rPr lang="en-US" sz="2000" dirty="0"/>
              <a:t>Saksham , Anjali , Tanishka </a:t>
            </a:r>
          </a:p>
          <a:p>
            <a:r>
              <a:rPr lang="en-US" sz="2000" dirty="0"/>
              <a:t>19BCS3820,19BCS3796,19BCS3819</a:t>
            </a:r>
          </a:p>
        </p:txBody>
      </p:sp>
      <p:sp>
        <p:nvSpPr>
          <p:cNvPr id="6" name="TextBox 5"/>
          <p:cNvSpPr txBox="1"/>
          <p:nvPr/>
        </p:nvSpPr>
        <p:spPr>
          <a:xfrm>
            <a:off x="7681250" y="4725655"/>
            <a:ext cx="2971326" cy="707886"/>
          </a:xfrm>
          <a:prstGeom prst="rect">
            <a:avLst/>
          </a:prstGeom>
          <a:noFill/>
        </p:spPr>
        <p:txBody>
          <a:bodyPr wrap="none" rtlCol="0">
            <a:spAutoFit/>
          </a:bodyPr>
          <a:lstStyle/>
          <a:p>
            <a:r>
              <a:rPr lang="en-US" sz="2000" b="1" dirty="0"/>
              <a:t>Under the Supervision of: </a:t>
            </a:r>
            <a:endParaRPr lang="en-US" sz="2000" dirty="0"/>
          </a:p>
          <a:p>
            <a:r>
              <a:rPr lang="en-US" sz="2000" dirty="0"/>
              <a:t>SEEMA BARDA</a:t>
            </a: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p>
        </p:txBody>
      </p:sp>
      <p:sp>
        <p:nvSpPr>
          <p:cNvPr id="3" name="Content Placeholder 2"/>
          <p:cNvSpPr>
            <a:spLocks noGrp="1"/>
          </p:cNvSpPr>
          <p:nvPr>
            <p:ph idx="1"/>
          </p:nvPr>
        </p:nvSpPr>
        <p:spPr/>
        <p:txBody>
          <a:bodyPr/>
          <a:lstStyle/>
          <a:p>
            <a:pPr marL="514350" indent="-514350">
              <a:buAutoNum type="arabicPeriod"/>
            </a:pPr>
            <a:r>
              <a:rPr lang="en-US" sz="1400" dirty="0" smtClean="0"/>
              <a:t>CODE SUCCESSFULLY COMPILED-</a:t>
            </a:r>
          </a:p>
          <a:p>
            <a:pPr marL="514350" indent="-514350">
              <a:buAutoNum type="arabicPeriod"/>
            </a:pPr>
            <a:endParaRPr lang="en-US" dirty="0" smtClean="0"/>
          </a:p>
          <a:p>
            <a:pPr marL="514350" indent="-514350">
              <a:buAutoNum type="arabicPeriod"/>
            </a:pP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10</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4735"/>
          <a:stretch/>
        </p:blipFill>
        <p:spPr>
          <a:xfrm>
            <a:off x="923430" y="2068253"/>
            <a:ext cx="7453421" cy="4512642"/>
          </a:xfrm>
          <a:prstGeom prst="rect">
            <a:avLst/>
          </a:prstGeom>
        </p:spPr>
      </p:pic>
      <p:cxnSp>
        <p:nvCxnSpPr>
          <p:cNvPr id="15" name="Straight Arrow Connector 14"/>
          <p:cNvCxnSpPr/>
          <p:nvPr/>
        </p:nvCxnSpPr>
        <p:spPr>
          <a:xfrm>
            <a:off x="2372497" y="6176963"/>
            <a:ext cx="8238" cy="479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421924" y="6622876"/>
            <a:ext cx="66561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9078097" y="3896497"/>
            <a:ext cx="2" cy="2642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839200" y="3237471"/>
            <a:ext cx="3249085" cy="646331"/>
          </a:xfrm>
          <a:prstGeom prst="rect">
            <a:avLst/>
          </a:prstGeom>
          <a:noFill/>
        </p:spPr>
        <p:txBody>
          <a:bodyPr wrap="square" rtlCol="0">
            <a:spAutoFit/>
          </a:bodyPr>
          <a:lstStyle/>
          <a:p>
            <a:r>
              <a:rPr lang="en-US" dirty="0" smtClean="0"/>
              <a:t>LOCAL HOST LINK: IT WILL OPEN </a:t>
            </a:r>
          </a:p>
          <a:p>
            <a:r>
              <a:rPr lang="en-US" dirty="0" smtClean="0"/>
              <a:t>WEB APPLICATION</a:t>
            </a:r>
            <a:endParaRPr lang="en-IN" dirty="0"/>
          </a:p>
        </p:txBody>
      </p:sp>
    </p:spTree>
    <p:extLst>
      <p:ext uri="{BB962C8B-B14F-4D97-AF65-F5344CB8AC3E}">
        <p14:creationId xmlns:p14="http://schemas.microsoft.com/office/powerpoint/2010/main" val="400366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09862"/>
            <a:ext cx="11172568" cy="6548137"/>
          </a:xfrm>
        </p:spPr>
        <p:txBody>
          <a:bodyPr/>
          <a:lstStyle/>
          <a:p>
            <a:r>
              <a:rPr lang="en-US" dirty="0" smtClean="0"/>
              <a:t>WEB APPLICATION </a:t>
            </a:r>
          </a:p>
          <a:p>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63625"/>
            <a:ext cx="10058400" cy="5657850"/>
          </a:xfrm>
          <a:prstGeom prst="rect">
            <a:avLst/>
          </a:prstGeom>
        </p:spPr>
      </p:pic>
      <p:cxnSp>
        <p:nvCxnSpPr>
          <p:cNvPr id="7" name="Elbow Connector 6"/>
          <p:cNvCxnSpPr/>
          <p:nvPr/>
        </p:nvCxnSpPr>
        <p:spPr>
          <a:xfrm rot="16200000" flipH="1">
            <a:off x="3344562" y="2982097"/>
            <a:ext cx="1622854" cy="1178011"/>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188043" y="4464908"/>
            <a:ext cx="2899719" cy="120032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smtClean="0"/>
              <a:t>TYPE THE NAME OF ANY MOVIE YOU WANT TO SEARCH AND THEN CLICK ON ENTER.</a:t>
            </a:r>
            <a:endParaRPr lang="en-IN" dirty="0"/>
          </a:p>
        </p:txBody>
      </p:sp>
    </p:spTree>
    <p:extLst>
      <p:ext uri="{BB962C8B-B14F-4D97-AF65-F5344CB8AC3E}">
        <p14:creationId xmlns:p14="http://schemas.microsoft.com/office/powerpoint/2010/main" val="615491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5330"/>
            <a:ext cx="10515600" cy="6061633"/>
          </a:xfrm>
        </p:spPr>
        <p:txBody>
          <a:bodyPr/>
          <a:lstStyle/>
          <a:p>
            <a:r>
              <a:rPr lang="en-US" dirty="0" smtClean="0"/>
              <a:t>LOADING SCREEN</a:t>
            </a:r>
          </a:p>
          <a:p>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7351" y="782595"/>
            <a:ext cx="7410392" cy="4168346"/>
          </a:xfrm>
          <a:prstGeom prst="rect">
            <a:avLst/>
          </a:prstGeom>
        </p:spPr>
      </p:pic>
      <p:sp>
        <p:nvSpPr>
          <p:cNvPr id="8" name="TextBox 7"/>
          <p:cNvSpPr txBox="1"/>
          <p:nvPr/>
        </p:nvSpPr>
        <p:spPr>
          <a:xfrm>
            <a:off x="5329881" y="1985319"/>
            <a:ext cx="3344562" cy="369332"/>
          </a:xfrm>
          <a:prstGeom prst="rect">
            <a:avLst/>
          </a:prstGeom>
          <a:noFill/>
        </p:spPr>
        <p:txBody>
          <a:bodyPr wrap="square" rtlCol="0">
            <a:spAutoFit/>
          </a:bodyPr>
          <a:lstStyle/>
          <a:p>
            <a:r>
              <a:rPr lang="en-US" dirty="0" smtClean="0"/>
              <a:t>GRAB 🍿AND DRINK </a:t>
            </a:r>
            <a:endParaRPr lang="en-IN" dirty="0"/>
          </a:p>
        </p:txBody>
      </p:sp>
    </p:spTree>
    <p:extLst>
      <p:ext uri="{BB962C8B-B14F-4D97-AF65-F5344CB8AC3E}">
        <p14:creationId xmlns:p14="http://schemas.microsoft.com/office/powerpoint/2010/main" val="2963983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0"/>
            <a:ext cx="10834816" cy="6227805"/>
          </a:xfrm>
        </p:spPr>
        <p:txBody>
          <a:bodyPr/>
          <a:lstStyle/>
          <a:p>
            <a:r>
              <a:rPr lang="en-US" dirty="0" smtClean="0"/>
              <a:t>SEARCHED MOVIE APPEARS </a:t>
            </a:r>
          </a:p>
          <a:p>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303" y="1111399"/>
            <a:ext cx="7484876" cy="4210243"/>
          </a:xfrm>
          <a:prstGeom prst="rect">
            <a:avLst/>
          </a:prstGeom>
        </p:spPr>
      </p:pic>
      <p:cxnSp>
        <p:nvCxnSpPr>
          <p:cNvPr id="9" name="Elbow Connector 8"/>
          <p:cNvCxnSpPr/>
          <p:nvPr/>
        </p:nvCxnSpPr>
        <p:spPr>
          <a:xfrm>
            <a:off x="6227806" y="3163330"/>
            <a:ext cx="3393989" cy="3707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621795" y="3361038"/>
            <a:ext cx="2356021" cy="1477328"/>
          </a:xfrm>
          <a:prstGeom prst="rect">
            <a:avLst/>
          </a:prstGeom>
          <a:noFill/>
        </p:spPr>
        <p:txBody>
          <a:bodyPr wrap="square" rtlCol="0">
            <a:spAutoFit/>
          </a:bodyPr>
          <a:lstStyle/>
          <a:p>
            <a:r>
              <a:rPr lang="en-US" dirty="0" smtClean="0"/>
              <a:t>I SEARCHED FOR CAPTAIN AMERICA</a:t>
            </a:r>
          </a:p>
          <a:p>
            <a:endParaRPr lang="en-US" dirty="0"/>
          </a:p>
          <a:p>
            <a:r>
              <a:rPr lang="en-US" dirty="0" smtClean="0"/>
              <a:t>ALL THE DETAILS OF THE MOVIE APPEARED. </a:t>
            </a:r>
            <a:endParaRPr lang="en-IN" dirty="0"/>
          </a:p>
        </p:txBody>
      </p:sp>
    </p:spTree>
    <p:extLst>
      <p:ext uri="{BB962C8B-B14F-4D97-AF65-F5344CB8AC3E}">
        <p14:creationId xmlns:p14="http://schemas.microsoft.com/office/powerpoint/2010/main" val="23319774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7881" y="164757"/>
            <a:ext cx="10595919" cy="6012206"/>
          </a:xfrm>
        </p:spPr>
        <p:txBody>
          <a:bodyPr/>
          <a:lstStyle/>
          <a:p>
            <a:r>
              <a:rPr lang="en-US" dirty="0" smtClean="0"/>
              <a:t>CAST DETAILS </a:t>
            </a:r>
          </a:p>
          <a:p>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113" y="675116"/>
            <a:ext cx="8773298" cy="4934980"/>
          </a:xfrm>
          <a:prstGeom prst="rect">
            <a:avLst/>
          </a:prstGeom>
        </p:spPr>
      </p:pic>
    </p:spTree>
    <p:extLst>
      <p:ext uri="{BB962C8B-B14F-4D97-AF65-F5344CB8AC3E}">
        <p14:creationId xmlns:p14="http://schemas.microsoft.com/office/powerpoint/2010/main" val="18056564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7665"/>
            <a:ext cx="10515600" cy="6119298"/>
          </a:xfrm>
        </p:spPr>
        <p:txBody>
          <a:bodyPr/>
          <a:lstStyle/>
          <a:p>
            <a:r>
              <a:rPr lang="en-US" dirty="0" smtClean="0"/>
              <a:t>USER REVIEWS:-</a:t>
            </a:r>
          </a:p>
          <a:p>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897" y="690303"/>
            <a:ext cx="8859795" cy="4983635"/>
          </a:xfrm>
          <a:prstGeom prst="rect">
            <a:avLst/>
          </a:prstGeom>
        </p:spPr>
      </p:pic>
    </p:spTree>
    <p:extLst>
      <p:ext uri="{BB962C8B-B14F-4D97-AF65-F5344CB8AC3E}">
        <p14:creationId xmlns:p14="http://schemas.microsoft.com/office/powerpoint/2010/main" val="30022236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55373"/>
            <a:ext cx="10515600" cy="5921590"/>
          </a:xfrm>
        </p:spPr>
        <p:txBody>
          <a:bodyPr/>
          <a:lstStyle/>
          <a:p>
            <a:r>
              <a:rPr lang="en-US" dirty="0" smtClean="0"/>
              <a:t>RECOMMENDED MOVIES ON THE BASIS OF YOUR SEARCHED MOVIE</a:t>
            </a:r>
          </a:p>
          <a:p>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368" y="864586"/>
            <a:ext cx="8868032" cy="4988268"/>
          </a:xfrm>
          <a:prstGeom prst="rect">
            <a:avLst/>
          </a:prstGeom>
        </p:spPr>
      </p:pic>
    </p:spTree>
    <p:extLst>
      <p:ext uri="{BB962C8B-B14F-4D97-AF65-F5344CB8AC3E}">
        <p14:creationId xmlns:p14="http://schemas.microsoft.com/office/powerpoint/2010/main" val="3338364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We  would conclude by stating that we  hope you have got a basic idea of how this recommendation system works. We have discussed mainly one recommendation systems that was content based whereas there are several other systems that are used for recommendation purposes like Collaborative filtering, Hybrid models, also neural networks based approaches. Recommendation systems are very effective systems that are tremendous. People are trying to implement recommendations in various different applications.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17</a:t>
            </a:fld>
            <a:endParaRPr lang="en-US"/>
          </a:p>
        </p:txBody>
      </p:sp>
    </p:spTree>
    <p:extLst>
      <p:ext uri="{BB962C8B-B14F-4D97-AF65-F5344CB8AC3E}">
        <p14:creationId xmlns:p14="http://schemas.microsoft.com/office/powerpoint/2010/main" val="8804656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p:txBody>
          <a:bodyPr/>
          <a:lstStyle/>
          <a:p>
            <a:r>
              <a:rPr lang="en-US" sz="2400" dirty="0">
                <a:effectLst/>
                <a:latin typeface="Times New Roman" panose="02020603050405020304" pitchFamily="18" charset="0"/>
                <a:ea typeface="Times New Roman" panose="02020603050405020304" pitchFamily="18" charset="0"/>
              </a:rPr>
              <a:t>In future we can work on hybrid recommender using clustering and</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similarity for better performance. Our approach can be further extended to other domains to</a:t>
            </a:r>
            <a:r>
              <a:rPr lang="en-US" sz="2400" spc="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recommend songs, video, venue, news, books, tourism and e-commerce sites, etc.</a:t>
            </a:r>
            <a:endParaRPr lang="en-IN" sz="24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18</a:t>
            </a:fld>
            <a:endParaRPr lang="en-US"/>
          </a:p>
        </p:txBody>
      </p:sp>
    </p:spTree>
    <p:extLst>
      <p:ext uri="{BB962C8B-B14F-4D97-AF65-F5344CB8AC3E}">
        <p14:creationId xmlns:p14="http://schemas.microsoft.com/office/powerpoint/2010/main" val="1952428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838200" y="1235676"/>
            <a:ext cx="9409670" cy="6021859"/>
          </a:xfrm>
        </p:spPr>
        <p:txBody>
          <a:bodyPr>
            <a:normAutofit fontScale="70000" lnSpcReduction="20000"/>
          </a:bodyPr>
          <a:lstStyle/>
          <a:p>
            <a:pPr lvl="0"/>
            <a:r>
              <a:rPr lang="en-US" dirty="0"/>
              <a:t>D. Rattan, R. Bhatia, and M. Singh, “Software clone detection: A systematic review,”</a:t>
            </a:r>
            <a:endParaRPr lang="en-IN" dirty="0"/>
          </a:p>
          <a:p>
            <a:r>
              <a:rPr lang="en-US" i="1" dirty="0"/>
              <a:t>Information and Software Technology</a:t>
            </a:r>
            <a:r>
              <a:rPr lang="en-US" dirty="0"/>
              <a:t>, vol. 55, no. 7, pp. 1165–1199, Jul. 2013.</a:t>
            </a:r>
            <a:endParaRPr lang="en-IN" dirty="0"/>
          </a:p>
          <a:p>
            <a:pPr lvl="0"/>
            <a:r>
              <a:rPr lang="en-US" dirty="0"/>
              <a:t>J. F. Islam, M. </a:t>
            </a:r>
            <a:r>
              <a:rPr lang="en-US" dirty="0" err="1"/>
              <a:t>Mondal</a:t>
            </a:r>
            <a:r>
              <a:rPr lang="en-US" dirty="0"/>
              <a:t>, and C. K. Roy, “Bug Replication in Code Clones: An Empirical Study,” in </a:t>
            </a:r>
            <a:r>
              <a:rPr lang="en-US" i="1" dirty="0"/>
              <a:t>2016 IEEE 23rd International Conference on Software Analysis, Evolution, and Reengineering (SANER)</a:t>
            </a:r>
            <a:r>
              <a:rPr lang="en-US" dirty="0"/>
              <a:t>, 2016, pp. 68–78.</a:t>
            </a:r>
            <a:endParaRPr lang="en-IN" dirty="0"/>
          </a:p>
          <a:p>
            <a:pPr lvl="0"/>
            <a:r>
              <a:rPr lang="en-US" dirty="0"/>
              <a:t>M. R. Islam and M. F. </a:t>
            </a:r>
            <a:r>
              <a:rPr lang="en-US" dirty="0" err="1"/>
              <a:t>Zibran</a:t>
            </a:r>
            <a:r>
              <a:rPr lang="en-US" dirty="0"/>
              <a:t>, “A Comparative Study on Vulnerabilities in Categories of Clones and Non-cloned Code,” in </a:t>
            </a:r>
            <a:r>
              <a:rPr lang="en-US" i="1" dirty="0"/>
              <a:t>2016 IEEE 23rd International Conference on Software Analysis, Evolution, and Reengineering (SANER)</a:t>
            </a:r>
            <a:r>
              <a:rPr lang="en-US" dirty="0"/>
              <a:t>, 2016, pp. 8–14.</a:t>
            </a:r>
            <a:endParaRPr lang="en-IN" dirty="0"/>
          </a:p>
          <a:p>
            <a:pPr lvl="0"/>
            <a:r>
              <a:rPr lang="en-US" dirty="0"/>
              <a:t>M. R. Islam, M. F. </a:t>
            </a:r>
            <a:r>
              <a:rPr lang="en-US" dirty="0" err="1"/>
              <a:t>Zibran</a:t>
            </a:r>
            <a:r>
              <a:rPr lang="en-US" dirty="0"/>
              <a:t>, and A. </a:t>
            </a:r>
            <a:r>
              <a:rPr lang="en-US" dirty="0" err="1"/>
              <a:t>Nagpal</a:t>
            </a:r>
            <a:r>
              <a:rPr lang="en-US" dirty="0"/>
              <a:t>, “Security Vulnerabilities in Categories of Clones and Non-Cloned Code: An Empirical Study,” in </a:t>
            </a:r>
            <a:r>
              <a:rPr lang="en-US" i="1" dirty="0"/>
              <a:t>2017 ACM/IEEE International Symposium on Empirical Software Engineering and Measurement (ESEM)</a:t>
            </a:r>
            <a:r>
              <a:rPr lang="en-US" dirty="0"/>
              <a:t>, 2017, pp. 20–29.</a:t>
            </a:r>
            <a:endParaRPr lang="en-IN" dirty="0"/>
          </a:p>
          <a:p>
            <a:pPr lvl="0"/>
            <a:r>
              <a:rPr lang="en-US" dirty="0"/>
              <a:t>C. K. Roy, M. F. </a:t>
            </a:r>
            <a:r>
              <a:rPr lang="en-US" dirty="0" err="1"/>
              <a:t>Zibran</a:t>
            </a:r>
            <a:r>
              <a:rPr lang="en-US" dirty="0"/>
              <a:t>, and R. </a:t>
            </a:r>
            <a:r>
              <a:rPr lang="en-US" dirty="0" err="1"/>
              <a:t>Koschke</a:t>
            </a:r>
            <a:r>
              <a:rPr lang="en-US" dirty="0"/>
              <a:t>, “The vision of software clone management: Past, present, and future (Keynote paper),” in </a:t>
            </a:r>
            <a:r>
              <a:rPr lang="en-US" i="1" dirty="0"/>
              <a:t>2014 Software Evolution Week - IEEE Conference on Software Maintenance, Reengineering, and Reverse Engineering (CSMR-WCRE)</a:t>
            </a:r>
            <a:r>
              <a:rPr lang="en-US" dirty="0"/>
              <a:t>, 2014, pp. 18–33.</a:t>
            </a:r>
            <a:endParaRPr lang="en-IN" dirty="0"/>
          </a:p>
          <a:p>
            <a:pPr lvl="0"/>
            <a:r>
              <a:rPr lang="en-US" dirty="0"/>
              <a:t>J. </a:t>
            </a:r>
            <a:r>
              <a:rPr lang="en-US" dirty="0" err="1"/>
              <a:t>Krinke</a:t>
            </a:r>
            <a:r>
              <a:rPr lang="en-US" dirty="0"/>
              <a:t>, “A Study of Consistent and Inconsistent Changes to Code Clones,” in </a:t>
            </a:r>
            <a:r>
              <a:rPr lang="en-US" i="1" dirty="0"/>
              <a:t>14th Working Conference on Reverse Engineering (WCRE 2007)</a:t>
            </a:r>
            <a:r>
              <a:rPr lang="en-US" dirty="0"/>
              <a:t>, 2007, pp. 170–178.</a:t>
            </a:r>
            <a:endParaRPr lang="en-IN" dirty="0"/>
          </a:p>
          <a:p>
            <a:pPr lvl="0"/>
            <a:r>
              <a:rPr lang="en-US" dirty="0"/>
              <a:t>D. </a:t>
            </a:r>
            <a:r>
              <a:rPr lang="en-US" dirty="0" err="1"/>
              <a:t>Chatterji</a:t>
            </a:r>
            <a:r>
              <a:rPr lang="en-US" dirty="0"/>
              <a:t>, J. C. Carver, N. A. Kraft, and J. Harder, “Effects of cloned code on software maintainability: A replicated developer study,” in </a:t>
            </a:r>
            <a:r>
              <a:rPr lang="en-US" i="1" dirty="0"/>
              <a:t>2013 20th Working Conference on Reverse Engineering (WCRE)</a:t>
            </a:r>
            <a:r>
              <a:rPr lang="en-US" dirty="0"/>
              <a:t>, 2013, pp. 112–121</a:t>
            </a:r>
            <a:r>
              <a:rPr lang="en-US" dirty="0" smtClean="0"/>
              <a:t>.</a:t>
            </a:r>
            <a:endParaRPr lang="en-IN"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19</a:t>
            </a:fld>
            <a:endParaRPr lang="en-US"/>
          </a:p>
        </p:txBody>
      </p:sp>
    </p:spTree>
    <p:extLst>
      <p:ext uri="{BB962C8B-B14F-4D97-AF65-F5344CB8AC3E}">
        <p14:creationId xmlns:p14="http://schemas.microsoft.com/office/powerpoint/2010/main" val="19122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5865" y="164757"/>
            <a:ext cx="10515600" cy="6012206"/>
          </a:xfrm>
        </p:spPr>
        <p:txBody>
          <a:bodyPr>
            <a:normAutofit/>
          </a:bodyPr>
          <a:lstStyle/>
          <a:p>
            <a:pPr lvl="0"/>
            <a:r>
              <a:rPr lang="en-US" sz="1600" dirty="0" smtClean="0"/>
              <a:t>D. Rattan, R. Bhatia, and M. Singh, “An Empirical Study of Clone Detection in MATLAB/ Simulink Models,” </a:t>
            </a:r>
            <a:r>
              <a:rPr lang="en-US" sz="1600" i="1" dirty="0" smtClean="0"/>
              <a:t>International Journal of Information and Communication Technology</a:t>
            </a:r>
            <a:r>
              <a:rPr lang="en-US" sz="1600" dirty="0" smtClean="0"/>
              <a:t>.</a:t>
            </a:r>
            <a:endParaRPr lang="en-IN" sz="1600" dirty="0" smtClean="0"/>
          </a:p>
          <a:p>
            <a:pPr lvl="0"/>
            <a:r>
              <a:rPr lang="en-US" sz="1600" dirty="0" smtClean="0"/>
              <a:t>D. Rattan, R. Bhatia, and M. Singh, “Detecting High Level Similarities in Source Code and Beyond,” </a:t>
            </a:r>
            <a:r>
              <a:rPr lang="en-US" sz="1600" i="1" dirty="0" smtClean="0"/>
              <a:t>International Journal of Energy, Information and Communications</a:t>
            </a:r>
            <a:r>
              <a:rPr lang="en-US" sz="1600" dirty="0" smtClean="0"/>
              <a:t>, vol. 6, no. 2, pp. 1–16, 2015.</a:t>
            </a:r>
            <a:endParaRPr lang="en-IN" sz="1600" dirty="0" smtClean="0"/>
          </a:p>
          <a:p>
            <a:pPr lvl="0"/>
            <a:r>
              <a:rPr lang="en-US" sz="1600" dirty="0" smtClean="0"/>
              <a:t>D. Rattan, R. Bhatia, and M. Singh, “Detection and Analysis of Clones in UML Class Models,” </a:t>
            </a:r>
            <a:r>
              <a:rPr lang="en-US" sz="1600" i="1" dirty="0" smtClean="0"/>
              <a:t>International Journal of Software Engineering, IJSE</a:t>
            </a:r>
            <a:r>
              <a:rPr lang="en-US" sz="1600" dirty="0" smtClean="0"/>
              <a:t>, vol. 8, no. 2, pp. 66– 99, 2015.</a:t>
            </a:r>
            <a:endParaRPr lang="en-IN" sz="1600" dirty="0" smtClean="0"/>
          </a:p>
          <a:p>
            <a:pPr lvl="0"/>
            <a:r>
              <a:rPr lang="en-US" sz="1600" dirty="0" smtClean="0"/>
              <a:t>D. Rattan, R. Bhatia, and M. Singh, “Model clone detection based on tree comparison,” in </a:t>
            </a:r>
            <a:r>
              <a:rPr lang="en-US" sz="1600" i="1" dirty="0" smtClean="0"/>
              <a:t>2012 Annual IEEE India Conference (INDICON)</a:t>
            </a:r>
            <a:r>
              <a:rPr lang="en-US" sz="1600" dirty="0" smtClean="0"/>
              <a:t>, 2012, pp. 1041– 1046.</a:t>
            </a:r>
            <a:endParaRPr lang="en-IN" sz="1600" dirty="0" smtClean="0"/>
          </a:p>
          <a:p>
            <a:pPr lvl="0"/>
            <a:r>
              <a:rPr lang="en-US" sz="1600" dirty="0" smtClean="0"/>
              <a:t>C. K. Roy and J. R. </a:t>
            </a:r>
            <a:r>
              <a:rPr lang="en-US" sz="1600" dirty="0" err="1" smtClean="0"/>
              <a:t>Cordy</a:t>
            </a:r>
            <a:r>
              <a:rPr lang="en-US" sz="1600" dirty="0" smtClean="0"/>
              <a:t>, “NICAD: Accurate Detection of Near-Miss Intentional Clones Using Flexible Pretty-Printing and Code Normalization,” in </a:t>
            </a:r>
            <a:r>
              <a:rPr lang="en-US" sz="1600" i="1" dirty="0" smtClean="0"/>
              <a:t>2008 16th IEEE International Conference on Program Comprehension</a:t>
            </a:r>
            <a:r>
              <a:rPr lang="en-US" sz="1600" dirty="0" smtClean="0"/>
              <a:t>, 2008, pp. 172–181.</a:t>
            </a:r>
            <a:endParaRPr lang="en-IN" sz="1600" dirty="0" smtClean="0"/>
          </a:p>
          <a:p>
            <a:pPr lvl="0"/>
            <a:r>
              <a:rPr lang="en-US" sz="1600" dirty="0" smtClean="0"/>
              <a:t>M. </a:t>
            </a:r>
            <a:r>
              <a:rPr lang="en-US" sz="1600" dirty="0" err="1" smtClean="0"/>
              <a:t>Mondal</a:t>
            </a:r>
            <a:r>
              <a:rPr lang="en-US" sz="1600" dirty="0" smtClean="0"/>
              <a:t>, C. K. Roy, and K. A. Schneider, “SPCP-Miner: A tool for mining code clones that are important for refactoring or tracking,” in </a:t>
            </a:r>
            <a:r>
              <a:rPr lang="en-US" sz="1600" i="1" dirty="0" smtClean="0"/>
              <a:t>2015 IEEE 22nd International Conference on Software Analysis, Evolution, and Reengineering (SANER)</a:t>
            </a:r>
            <a:r>
              <a:rPr lang="en-US" sz="1600" dirty="0" smtClean="0"/>
              <a:t>, 2015, pp. 484–488.</a:t>
            </a:r>
            <a:endParaRPr lang="en-IN" sz="1600" dirty="0" smtClean="0"/>
          </a:p>
          <a:p>
            <a:endParaRPr lang="en-US" dirty="0"/>
          </a:p>
        </p:txBody>
      </p:sp>
      <p:sp>
        <p:nvSpPr>
          <p:cNvPr id="4" name="Slide Number Placeholder 3"/>
          <p:cNvSpPr>
            <a:spLocks noGrp="1"/>
          </p:cNvSpPr>
          <p:nvPr>
            <p:ph type="sldNum" sz="quarter" idx="12"/>
          </p:nvPr>
        </p:nvSpPr>
        <p:spPr>
          <a:xfrm>
            <a:off x="3610232" y="5811838"/>
            <a:ext cx="2743200" cy="365125"/>
          </a:xfrm>
        </p:spPr>
        <p:txBody>
          <a:bodyPr/>
          <a:lstStyle/>
          <a:p>
            <a:fld id="{BDCDBBEF-AA6C-4BA6-85B2-A17D7F280E38}" type="slidenum">
              <a:rPr lang="en-US" smtClean="0"/>
              <a:pPr/>
              <a:t>20</a:t>
            </a:fld>
            <a:endParaRPr lang="en-US"/>
          </a:p>
        </p:txBody>
      </p:sp>
    </p:spTree>
    <p:extLst>
      <p:ext uri="{BB962C8B-B14F-4D97-AF65-F5344CB8AC3E}">
        <p14:creationId xmlns:p14="http://schemas.microsoft.com/office/powerpoint/2010/main" val="4135283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1805"/>
            <a:ext cx="10515600" cy="6045158"/>
          </a:xfrm>
        </p:spPr>
        <p:txBody>
          <a:bodyPr/>
          <a:lstStyle/>
          <a:p>
            <a:pPr marL="0" indent="0">
              <a:buNone/>
            </a:pPr>
            <a:r>
              <a:rPr lang="en-US" dirty="0"/>
              <a:t> </a:t>
            </a:r>
            <a:r>
              <a:rPr lang="en-US" dirty="0" smtClean="0"/>
              <a:t>                                             </a:t>
            </a:r>
          </a:p>
          <a:p>
            <a:pPr marL="0" indent="0">
              <a:buNone/>
            </a:pPr>
            <a:r>
              <a:rPr lang="en-US" sz="3600" dirty="0"/>
              <a:t> </a:t>
            </a:r>
            <a:r>
              <a:rPr lang="en-US" sz="3600" dirty="0" smtClean="0"/>
              <a:t>                        </a:t>
            </a:r>
          </a:p>
          <a:p>
            <a:pPr marL="0" indent="0">
              <a:buNone/>
            </a:pPr>
            <a:endParaRPr lang="en-US" sz="3600" dirty="0"/>
          </a:p>
          <a:p>
            <a:pPr marL="0" indent="0">
              <a:buNone/>
            </a:pPr>
            <a:endParaRPr lang="en-US" sz="3600" dirty="0" smtClean="0"/>
          </a:p>
          <a:p>
            <a:pPr marL="0" indent="0">
              <a:buNone/>
            </a:pPr>
            <a:r>
              <a:rPr lang="en-US" sz="3600"/>
              <a:t> </a:t>
            </a:r>
            <a:r>
              <a:rPr lang="en-US" sz="3600" smtClean="0"/>
              <a:t>                                      THANK </a:t>
            </a:r>
            <a:r>
              <a:rPr lang="en-US" sz="3600" dirty="0" smtClean="0"/>
              <a:t>YOU!</a:t>
            </a:r>
            <a:endParaRPr lang="en-IN" sz="36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21</a:t>
            </a:fld>
            <a:endParaRPr lang="en-US"/>
          </a:p>
        </p:txBody>
      </p:sp>
    </p:spTree>
    <p:extLst>
      <p:ext uri="{BB962C8B-B14F-4D97-AF65-F5344CB8AC3E}">
        <p14:creationId xmlns:p14="http://schemas.microsoft.com/office/powerpoint/2010/main" val="4174853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p>
        </p:txBody>
      </p:sp>
      <p:sp>
        <p:nvSpPr>
          <p:cNvPr id="3" name="Content Placeholder 2"/>
          <p:cNvSpPr>
            <a:spLocks noGrp="1"/>
          </p:cNvSpPr>
          <p:nvPr>
            <p:ph idx="1"/>
          </p:nvPr>
        </p:nvSpPr>
        <p:spPr/>
        <p:txBody>
          <a:bodyPr/>
          <a:lstStyle/>
          <a:p>
            <a:r>
              <a:rPr lang="en-US" dirty="0"/>
              <a:t>What is a Recommendation System?</a:t>
            </a:r>
          </a:p>
          <a:p>
            <a:r>
              <a:rPr lang="en-US" dirty="0"/>
              <a:t> Recommendation System is a filtration program whose prime goal is to predict the “rating” or “preference” of a user towards a domain-specific item or item. In our case, this domain-specific item is a movie, therefore the main focus of our recommendation system is to filter and predict only those movies which a user would prefer, given some data about the user </a:t>
            </a:r>
            <a:r>
              <a:rPr lang="en-US" dirty="0" smtClean="0"/>
              <a:t>himself </a:t>
            </a:r>
            <a:r>
              <a:rPr lang="en-US" dirty="0"/>
              <a:t>or herself.</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CA9424-B4AC-4E46-A59C-20E42EA7F727}"/>
              </a:ext>
            </a:extLst>
          </p:cNvPr>
          <p:cNvSpPr>
            <a:spLocks noGrp="1"/>
          </p:cNvSpPr>
          <p:nvPr>
            <p:ph type="sldNum" sz="quarter" idx="12"/>
          </p:nvPr>
        </p:nvSpPr>
        <p:spPr/>
        <p:txBody>
          <a:bodyPr/>
          <a:lstStyle/>
          <a:p>
            <a:fld id="{BDCDBBEF-AA6C-4BA6-85B2-A17D7F280E38}" type="slidenum">
              <a:rPr lang="en-US" smtClean="0"/>
              <a:pPr/>
              <a:t>4</a:t>
            </a:fld>
            <a:endParaRPr lang="en-US"/>
          </a:p>
        </p:txBody>
      </p:sp>
      <p:sp>
        <p:nvSpPr>
          <p:cNvPr id="3" name="Content Placeholder 2">
            <a:extLst>
              <a:ext uri="{FF2B5EF4-FFF2-40B4-BE49-F238E27FC236}">
                <a16:creationId xmlns:a16="http://schemas.microsoft.com/office/drawing/2014/main" id="{70D398B2-8C31-481D-AED8-DF587B7DF7F5}"/>
              </a:ext>
            </a:extLst>
          </p:cNvPr>
          <p:cNvSpPr>
            <a:spLocks noGrp="1"/>
          </p:cNvSpPr>
          <p:nvPr>
            <p:ph idx="4294967295"/>
          </p:nvPr>
        </p:nvSpPr>
        <p:spPr>
          <a:xfrm>
            <a:off x="841248" y="1207363"/>
            <a:ext cx="9674352" cy="4705165"/>
          </a:xfrm>
        </p:spPr>
        <p:txBody>
          <a:bodyPr>
            <a:noAutofit/>
          </a:bodyPr>
          <a:lstStyle/>
          <a:p>
            <a:r>
              <a:rPr lang="en-US" sz="2400" dirty="0"/>
              <a:t>Movie recommendation systems provide a mechanism to assist users in classifying users with similar interests. This makes recommender systems essentially a central part of websites and e-commerce applications.</a:t>
            </a:r>
          </a:p>
          <a:p>
            <a:r>
              <a:rPr lang="en-US" sz="2400" dirty="0"/>
              <a:t>Content-based Filtering:-This filtration strategy is based on the data provided about the items. The algorithm recommends products that are similar to the ones that a user has liked in the past. This similarity (generally cosine similarity) is computed from the data we have about the items as well as the user’s past preferences.</a:t>
            </a:r>
          </a:p>
          <a:p>
            <a:r>
              <a:rPr lang="en-US" sz="2400" dirty="0"/>
              <a:t>So what happens here is that the recommendation system checks the past preferences of the user and find the film “The Prestige”, then tries to find similar movies to that using the information available in the database such as the lead actors, the director, genre of the film, production house, </a:t>
            </a:r>
            <a:r>
              <a:rPr lang="en-US" sz="2400" dirty="0" err="1"/>
              <a:t>etc</a:t>
            </a:r>
            <a:r>
              <a:rPr lang="en-US" sz="2400" dirty="0"/>
              <a:t> and based on this information find movies similar to “The Prestige”.</a:t>
            </a:r>
            <a:endParaRPr lang="en-IN" sz="2400" dirty="0"/>
          </a:p>
          <a:p>
            <a:endParaRPr lang="en-US" sz="2400" dirty="0"/>
          </a:p>
        </p:txBody>
      </p:sp>
    </p:spTree>
    <p:extLst>
      <p:ext uri="{BB962C8B-B14F-4D97-AF65-F5344CB8AC3E}">
        <p14:creationId xmlns:p14="http://schemas.microsoft.com/office/powerpoint/2010/main" val="964605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p:txBody>
          <a:bodyPr/>
          <a:lstStyle/>
          <a:p>
            <a:r>
              <a:rPr lang="en-US" dirty="0"/>
              <a:t>Why Recommendation systems?</a:t>
            </a:r>
          </a:p>
          <a:p>
            <a:r>
              <a:rPr lang="en-US" dirty="0"/>
              <a:t> They help the user find items of their interest</a:t>
            </a:r>
          </a:p>
          <a:p>
            <a:r>
              <a:rPr lang="en-US" dirty="0"/>
              <a:t> Helps the item provider to deliver their items to the right user</a:t>
            </a:r>
          </a:p>
          <a:p>
            <a:r>
              <a:rPr lang="en-US" dirty="0"/>
              <a:t> To identify the most relevant products for each user</a:t>
            </a:r>
          </a:p>
          <a:p>
            <a:r>
              <a:rPr lang="en-US" dirty="0"/>
              <a:t> Showcase personalized content to each user</a:t>
            </a:r>
          </a:p>
          <a:p>
            <a:r>
              <a:rPr lang="en-US" dirty="0"/>
              <a:t>  Suggest top offers and discounts to the right user</a:t>
            </a:r>
          </a:p>
          <a:p>
            <a:r>
              <a:rPr lang="en-US" dirty="0"/>
              <a:t> Websites can improve user-engagement</a:t>
            </a:r>
          </a:p>
          <a:p>
            <a:r>
              <a:rPr lang="en-US" dirty="0"/>
              <a:t> It increases revenues for business through increased consumption</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409303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a:bodyPr>
          <a:lstStyle/>
          <a:p>
            <a:r>
              <a:rPr lang="en-US" dirty="0"/>
              <a:t>This makes recommender systems essentially a central part of websites and e-commerce applications. </a:t>
            </a:r>
          </a:p>
          <a:p>
            <a:r>
              <a:rPr lang="en-US" dirty="0"/>
              <a:t>The purpose of a recommendation system basically is to search for content that would be interesting to an individual. </a:t>
            </a:r>
          </a:p>
          <a:p>
            <a:r>
              <a:rPr lang="en-US" dirty="0"/>
              <a:t>Recommendation systems are Artificial Intelligence based algorithms that skim through all possible options and create a customized list of items that are interesting and relevant to an individual. </a:t>
            </a:r>
          </a:p>
          <a:p>
            <a:r>
              <a:rPr lang="en-US" dirty="0"/>
              <a:t>These results are based on their profile, search/browsing history, what other people with similar traits/demographics are watching, and how likely are you to watch those movies.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47496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used</a:t>
            </a:r>
          </a:p>
        </p:txBody>
      </p:sp>
      <p:sp>
        <p:nvSpPr>
          <p:cNvPr id="3" name="Content Placeholder 2"/>
          <p:cNvSpPr>
            <a:spLocks noGrp="1"/>
          </p:cNvSpPr>
          <p:nvPr>
            <p:ph idx="1"/>
          </p:nvPr>
        </p:nvSpPr>
        <p:spPr>
          <a:xfrm>
            <a:off x="838200" y="1526959"/>
            <a:ext cx="10515600" cy="4650004"/>
          </a:xfrm>
        </p:spPr>
        <p:txBody>
          <a:bodyPr>
            <a:normAutofit fontScale="62500" lnSpcReduction="20000"/>
          </a:bodyPr>
          <a:lstStyle/>
          <a:p>
            <a:r>
              <a:rPr lang="en-US" sz="3800" b="0" i="0" dirty="0">
                <a:solidFill>
                  <a:srgbClr val="24292E"/>
                </a:solidFill>
                <a:effectLst/>
                <a:cs typeface="Calibri" panose="020F0502020204030204" pitchFamily="34" charset="0"/>
              </a:rPr>
              <a:t>Content Based Recommender System recommends movies similar to the movie user likes and analyses the sentiments on the reviews given by the user for that movie.</a:t>
            </a:r>
          </a:p>
          <a:p>
            <a:pPr marL="0" indent="0">
              <a:buNone/>
            </a:pPr>
            <a:endParaRPr lang="en-US" sz="3800" b="0" i="0" dirty="0">
              <a:solidFill>
                <a:srgbClr val="24292E"/>
              </a:solidFill>
              <a:effectLst/>
              <a:cs typeface="Calibri" panose="020F0502020204030204" pitchFamily="34" charset="0"/>
            </a:endParaRPr>
          </a:p>
          <a:p>
            <a:r>
              <a:rPr lang="en-US" sz="3800" b="0" i="0" dirty="0">
                <a:solidFill>
                  <a:srgbClr val="24292E"/>
                </a:solidFill>
                <a:effectLst/>
                <a:cs typeface="Calibri" panose="020F0502020204030204" pitchFamily="34" charset="0"/>
              </a:rPr>
              <a:t>The details of the movies(title, genre, runtime, rating, poster, </a:t>
            </a:r>
            <a:r>
              <a:rPr lang="en-US" sz="3800" b="0" i="0" dirty="0" err="1">
                <a:solidFill>
                  <a:srgbClr val="24292E"/>
                </a:solidFill>
                <a:effectLst/>
                <a:cs typeface="Calibri" panose="020F0502020204030204" pitchFamily="34" charset="0"/>
              </a:rPr>
              <a:t>etc</a:t>
            </a:r>
            <a:r>
              <a:rPr lang="en-US" sz="3800" b="0" i="0" dirty="0">
                <a:solidFill>
                  <a:srgbClr val="24292E"/>
                </a:solidFill>
                <a:effectLst/>
                <a:cs typeface="Calibri" panose="020F0502020204030204" pitchFamily="34" charset="0"/>
              </a:rPr>
              <a:t>) are fetched using an API by TMDB, </a:t>
            </a:r>
            <a:r>
              <a:rPr lang="en-US" sz="3800" b="0" i="0" u="none" strike="noStrike" dirty="0">
                <a:effectLst/>
                <a:cs typeface="Calibri" panose="020F0502020204030204" pitchFamily="34" charset="0"/>
                <a:hlinkClick r:id="rId2"/>
              </a:rPr>
              <a:t>https://www.themoviedb.org/documentation/api</a:t>
            </a:r>
            <a:r>
              <a:rPr lang="en-US" sz="3800" b="0" i="0" dirty="0">
                <a:solidFill>
                  <a:srgbClr val="24292E"/>
                </a:solidFill>
                <a:effectLst/>
                <a:cs typeface="Calibri" panose="020F0502020204030204" pitchFamily="34" charset="0"/>
              </a:rPr>
              <a:t>, and using the IMDB id of the movie in the API, </a:t>
            </a:r>
            <a:r>
              <a:rPr lang="en-US" sz="3800" b="0" i="0" dirty="0" smtClean="0">
                <a:solidFill>
                  <a:srgbClr val="24292E"/>
                </a:solidFill>
                <a:effectLst/>
                <a:cs typeface="Calibri" panose="020F0502020204030204" pitchFamily="34" charset="0"/>
              </a:rPr>
              <a:t>We </a:t>
            </a:r>
            <a:r>
              <a:rPr lang="en-US" sz="3800" b="0" i="0" dirty="0">
                <a:solidFill>
                  <a:srgbClr val="24292E"/>
                </a:solidFill>
                <a:effectLst/>
                <a:cs typeface="Calibri" panose="020F0502020204030204" pitchFamily="34" charset="0"/>
              </a:rPr>
              <a:t>did web scraping to get the reviews given by the user in the IMDB site using </a:t>
            </a:r>
            <a:r>
              <a:rPr lang="en-IN" sz="3800" b="0" i="0" dirty="0">
                <a:solidFill>
                  <a:srgbClr val="24292E"/>
                </a:solidFill>
                <a:effectLst/>
                <a:cs typeface="Calibri" panose="020F0502020204030204" pitchFamily="34" charset="0"/>
              </a:rPr>
              <a:t>beautifulsoup4 </a:t>
            </a:r>
            <a:r>
              <a:rPr lang="en-US" sz="3800" b="0" i="0" dirty="0">
                <a:solidFill>
                  <a:srgbClr val="24292E"/>
                </a:solidFill>
                <a:effectLst/>
                <a:cs typeface="Calibri" panose="020F0502020204030204" pitchFamily="34" charset="0"/>
              </a:rPr>
              <a:t>and performed sentiment analysis on those reviews.</a:t>
            </a:r>
          </a:p>
          <a:p>
            <a:pPr marL="0" indent="0" algn="l">
              <a:buNone/>
            </a:pPr>
            <a:r>
              <a:rPr lang="en-US" sz="4400" b="1" i="0" dirty="0">
                <a:solidFill>
                  <a:srgbClr val="24292E"/>
                </a:solidFill>
                <a:effectLst/>
                <a:cs typeface="Calibri" panose="020F0502020204030204" pitchFamily="34" charset="0"/>
              </a:rPr>
              <a:t>  Similarity Score :</a:t>
            </a:r>
          </a:p>
          <a:p>
            <a:pPr marL="0" indent="0" algn="l">
              <a:buNone/>
            </a:pPr>
            <a:endParaRPr lang="en-US" sz="3400" b="1" i="0" dirty="0">
              <a:solidFill>
                <a:srgbClr val="24292E"/>
              </a:solidFill>
              <a:effectLst/>
              <a:cs typeface="Calibri" panose="020F0502020204030204" pitchFamily="34" charset="0"/>
            </a:endParaRPr>
          </a:p>
          <a:p>
            <a:pPr algn="l"/>
            <a:r>
              <a:rPr lang="en-US" sz="3800" b="0" i="0" dirty="0">
                <a:solidFill>
                  <a:srgbClr val="24292E"/>
                </a:solidFill>
                <a:effectLst/>
                <a:cs typeface="Calibri" panose="020F0502020204030204" pitchFamily="34" charset="0"/>
              </a:rPr>
              <a:t>How does it decide which item is most similar to the item user likes? Here we use the similarity scores.</a:t>
            </a:r>
          </a:p>
          <a:p>
            <a:pPr marL="0" indent="0">
              <a:buNone/>
            </a:pPr>
            <a:r>
              <a:rPr lang="en-IN" sz="3800" dirty="0">
                <a:solidFill>
                  <a:srgbClr val="24292E"/>
                </a:solidFill>
                <a:cs typeface="Calibri" panose="020F0502020204030204" pitchFamily="34" charset="0"/>
              </a:rPr>
              <a:t>       </a:t>
            </a:r>
            <a:endParaRPr lang="en-US" sz="3800" b="0" i="0" dirty="0">
              <a:solidFill>
                <a:srgbClr val="24292E"/>
              </a:solidFill>
              <a:effectLst/>
              <a:cs typeface="Calibri" panose="020F0502020204030204" pitchFamily="34" charset="0"/>
            </a:endParaRPr>
          </a:p>
          <a:p>
            <a:endParaRPr lang="en-US" sz="20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val="228524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E18C80-A8C0-4007-BB8B-8AD1996C267D}"/>
              </a:ext>
            </a:extLst>
          </p:cNvPr>
          <p:cNvSpPr>
            <a:spLocks noGrp="1"/>
          </p:cNvSpPr>
          <p:nvPr>
            <p:ph type="sldNum" sz="quarter" idx="12"/>
          </p:nvPr>
        </p:nvSpPr>
        <p:spPr/>
        <p:txBody>
          <a:bodyPr/>
          <a:lstStyle/>
          <a:p>
            <a:fld id="{BDCDBBEF-AA6C-4BA6-85B2-A17D7F280E38}" type="slidenum">
              <a:rPr lang="en-US" smtClean="0"/>
              <a:pPr/>
              <a:t>8</a:t>
            </a:fld>
            <a:endParaRPr lang="en-US"/>
          </a:p>
        </p:txBody>
      </p:sp>
      <p:sp>
        <p:nvSpPr>
          <p:cNvPr id="3" name="Content Placeholder 2">
            <a:extLst>
              <a:ext uri="{FF2B5EF4-FFF2-40B4-BE49-F238E27FC236}">
                <a16:creationId xmlns:a16="http://schemas.microsoft.com/office/drawing/2014/main" id="{B295911E-1B36-4A6E-A49E-08E6F066CE63}"/>
              </a:ext>
            </a:extLst>
          </p:cNvPr>
          <p:cNvSpPr>
            <a:spLocks noGrp="1"/>
          </p:cNvSpPr>
          <p:nvPr>
            <p:ph idx="4294967295"/>
          </p:nvPr>
        </p:nvSpPr>
        <p:spPr>
          <a:xfrm>
            <a:off x="923276" y="1754603"/>
            <a:ext cx="9627833" cy="4351338"/>
          </a:xfrm>
        </p:spPr>
        <p:txBody>
          <a:bodyPr/>
          <a:lstStyle/>
          <a:p>
            <a:pPr algn="l"/>
            <a:r>
              <a:rPr lang="en-US" sz="2400" b="0" i="0" dirty="0">
                <a:solidFill>
                  <a:srgbClr val="24292E"/>
                </a:solidFill>
                <a:effectLst/>
                <a:cs typeface="Times New Roman" panose="02020603050405020304" pitchFamily="18" charset="0"/>
              </a:rPr>
              <a:t>It is a numerical value ranges between zero to one which helps to determine how much two items are similar to each other on a scale of zero to one. This similarity score is obtained measuring the similarity between the text details of both of the items. So, similarity score is the measure of similarity between given text details of two items. This can be done by cosine-similarity.</a:t>
            </a:r>
          </a:p>
          <a:p>
            <a:endParaRPr lang="en-IN" sz="2400" b="0" i="0" dirty="0">
              <a:solidFill>
                <a:srgbClr val="24292E"/>
              </a:solidFill>
              <a:effectLst/>
              <a:latin typeface="Times New Roman" panose="02020603050405020304" pitchFamily="18" charset="0"/>
              <a:cs typeface="Times New Roman" panose="02020603050405020304" pitchFamily="18" charset="0"/>
            </a:endParaRPr>
          </a:p>
          <a:p>
            <a:pPr marL="0" indent="0">
              <a:buNone/>
            </a:pPr>
            <a:r>
              <a:rPr lang="en-IN" sz="2400" dirty="0">
                <a:solidFill>
                  <a:srgbClr val="24292E"/>
                </a:solidFill>
                <a:latin typeface="Times New Roman" panose="02020603050405020304" pitchFamily="18" charset="0"/>
                <a:cs typeface="Times New Roman" panose="02020603050405020304" pitchFamily="18" charset="0"/>
              </a:rPr>
              <a:t>       </a:t>
            </a:r>
            <a:endParaRPr lang="en-US" sz="2400" b="0" i="0" dirty="0">
              <a:solidFill>
                <a:srgbClr val="24292E"/>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16263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73CAD6-BFC9-4B7C-BAA8-E5485EFF5103}"/>
              </a:ext>
            </a:extLst>
          </p:cNvPr>
          <p:cNvSpPr>
            <a:spLocks noGrp="1"/>
          </p:cNvSpPr>
          <p:nvPr>
            <p:ph type="title"/>
          </p:nvPr>
        </p:nvSpPr>
        <p:spPr>
          <a:xfrm>
            <a:off x="838200" y="247235"/>
            <a:ext cx="10515600" cy="1443454"/>
          </a:xfrm>
        </p:spPr>
        <p:txBody>
          <a:bodyPr>
            <a:noAutofit/>
          </a:bodyPr>
          <a:lstStyle/>
          <a:p>
            <a:r>
              <a:rPr lang="en-US" sz="2800" b="1" i="0" dirty="0">
                <a:solidFill>
                  <a:srgbClr val="24292E"/>
                </a:solidFill>
                <a:effectLst/>
                <a:latin typeface="-apple-system"/>
              </a:rPr>
              <a:t>How Cosine Similarity works?</a:t>
            </a:r>
            <a:r>
              <a:rPr lang="en-US" sz="2000" b="1" i="0" dirty="0">
                <a:solidFill>
                  <a:srgbClr val="24292E"/>
                </a:solidFill>
                <a:effectLst/>
                <a:latin typeface="-apple-system"/>
              </a:rPr>
              <a:t/>
            </a:r>
            <a:br>
              <a:rPr lang="en-US" sz="2000" b="1" i="0" dirty="0">
                <a:solidFill>
                  <a:srgbClr val="24292E"/>
                </a:solidFill>
                <a:effectLst/>
                <a:latin typeface="-apple-system"/>
              </a:rPr>
            </a:br>
            <a:endParaRPr lang="en-IN" sz="2000" dirty="0"/>
          </a:p>
        </p:txBody>
      </p:sp>
      <p:sp>
        <p:nvSpPr>
          <p:cNvPr id="8" name="Content Placeholder 7">
            <a:extLst>
              <a:ext uri="{FF2B5EF4-FFF2-40B4-BE49-F238E27FC236}">
                <a16:creationId xmlns:a16="http://schemas.microsoft.com/office/drawing/2014/main" id="{F321A10D-E3AA-466B-B666-2E940101C1F5}"/>
              </a:ext>
            </a:extLst>
          </p:cNvPr>
          <p:cNvSpPr>
            <a:spLocks noGrp="1"/>
          </p:cNvSpPr>
          <p:nvPr>
            <p:ph idx="1"/>
          </p:nvPr>
        </p:nvSpPr>
        <p:spPr>
          <a:xfrm>
            <a:off x="838200" y="1154098"/>
            <a:ext cx="10515600" cy="5022866"/>
          </a:xfrm>
        </p:spPr>
        <p:txBody>
          <a:bodyPr>
            <a:normAutofit/>
          </a:bodyPr>
          <a:lstStyle/>
          <a:p>
            <a:r>
              <a:rPr lang="en-US" sz="2400" b="0" i="0" dirty="0">
                <a:solidFill>
                  <a:srgbClr val="24292E"/>
                </a:solidFill>
                <a:effectLst/>
                <a:latin typeface="-apple-system"/>
              </a:rPr>
              <a:t>Cosine similarity is a metric used to measure how similar the documents are irrespective of their size. Mathematically, it measures the cosine of the angle between two vectors projected in a multi-dimensional space. The cosine similarity is advantageous because even if the two similar documents are far apart by the Euclidean distance (due to the size of the document), chances are they may still be oriented closer together. The smaller the angle, higher the cosine similarity.</a:t>
            </a:r>
            <a:br>
              <a:rPr lang="en-US" sz="2400" b="0" i="0" dirty="0">
                <a:solidFill>
                  <a:srgbClr val="24292E"/>
                </a:solidFill>
                <a:effectLst/>
                <a:latin typeface="-apple-system"/>
              </a:rPr>
            </a:br>
            <a:endParaRPr lang="en-IN" sz="2400" dirty="0"/>
          </a:p>
        </p:txBody>
      </p:sp>
      <p:sp>
        <p:nvSpPr>
          <p:cNvPr id="2" name="Slide Number Placeholder 1">
            <a:extLst>
              <a:ext uri="{FF2B5EF4-FFF2-40B4-BE49-F238E27FC236}">
                <a16:creationId xmlns:a16="http://schemas.microsoft.com/office/drawing/2014/main" id="{DE482289-C24E-43F5-A1FC-4FC808FCCB20}"/>
              </a:ext>
            </a:extLst>
          </p:cNvPr>
          <p:cNvSpPr>
            <a:spLocks noGrp="1"/>
          </p:cNvSpPr>
          <p:nvPr>
            <p:ph type="sldNum" sz="quarter" idx="12"/>
          </p:nvPr>
        </p:nvSpPr>
        <p:spPr/>
        <p:txBody>
          <a:bodyPr/>
          <a:lstStyle/>
          <a:p>
            <a:fld id="{BDCDBBEF-AA6C-4BA6-85B2-A17D7F280E38}" type="slidenum">
              <a:rPr lang="en-US" smtClean="0"/>
              <a:pPr/>
              <a:t>9</a:t>
            </a:fld>
            <a:endParaRPr lang="en-US"/>
          </a:p>
        </p:txBody>
      </p:sp>
      <p:pic>
        <p:nvPicPr>
          <p:cNvPr id="10" name="Picture 9">
            <a:extLst>
              <a:ext uri="{FF2B5EF4-FFF2-40B4-BE49-F238E27FC236}">
                <a16:creationId xmlns:a16="http://schemas.microsoft.com/office/drawing/2014/main" id="{1404EC92-AAE5-4339-B803-D46036110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3429000"/>
            <a:ext cx="4648200" cy="31817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751315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6466</TotalTime>
  <Words>1523</Words>
  <Application>Microsoft Office PowerPoint</Application>
  <PresentationFormat>Widescreen</PresentationFormat>
  <Paragraphs>114</Paragraphs>
  <Slides>21</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21</vt:i4>
      </vt:variant>
    </vt:vector>
  </HeadingPairs>
  <TitlesOfParts>
    <vt:vector size="34" baseType="lpstr">
      <vt:lpstr>-apple-system</vt:lpstr>
      <vt:lpstr>Arial</vt:lpstr>
      <vt:lpstr>Arial Black</vt:lpstr>
      <vt:lpstr>Arial Unicode MS</vt:lpstr>
      <vt:lpstr>Calibri</vt:lpstr>
      <vt:lpstr>Calibri Light</vt:lpstr>
      <vt:lpstr>Casper</vt:lpstr>
      <vt:lpstr>Karla</vt:lpstr>
      <vt:lpstr>Raleway ExtraBold</vt:lpstr>
      <vt:lpstr>Times New Roman</vt:lpstr>
      <vt:lpstr>1_Office Theme</vt:lpstr>
      <vt:lpstr>2_Office Theme</vt:lpstr>
      <vt:lpstr>Contents Slide Master</vt:lpstr>
      <vt:lpstr>PowerPoint Presentation</vt:lpstr>
      <vt:lpstr>Outline</vt:lpstr>
      <vt:lpstr>Introduction to Project</vt:lpstr>
      <vt:lpstr>PowerPoint Presentation</vt:lpstr>
      <vt:lpstr>Problem Formulation</vt:lpstr>
      <vt:lpstr>Objectives</vt:lpstr>
      <vt:lpstr>Methodology used</vt:lpstr>
      <vt:lpstr>PowerPoint Presentation</vt:lpstr>
      <vt:lpstr>How Cosine Similarity works? </vt:lpstr>
      <vt:lpstr>Results and Outputs</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hp</cp:lastModifiedBy>
  <cp:revision>516</cp:revision>
  <dcterms:created xsi:type="dcterms:W3CDTF">2019-01-09T10:33:58Z</dcterms:created>
  <dcterms:modified xsi:type="dcterms:W3CDTF">2021-05-09T05:29:26Z</dcterms:modified>
</cp:coreProperties>
</file>